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1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79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July 7, 2011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July 7,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July 7,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July 7,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July 7,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July 7,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July 7,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July 7,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July 7,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July 7, 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July 7,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July 7,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32fFQ_mu_BY" TargetMode="External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Inside Look at Curriculum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504986" cy="1260629"/>
          </a:xfrm>
        </p:spPr>
        <p:txBody>
          <a:bodyPr>
            <a:normAutofit/>
          </a:bodyPr>
          <a:lstStyle/>
          <a:p>
            <a:r>
              <a:rPr lang="en-US" dirty="0" smtClean="0"/>
              <a:t>By: Jill Jezek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grade teacher</a:t>
            </a:r>
          </a:p>
          <a:p>
            <a:r>
              <a:rPr lang="en-US" dirty="0" smtClean="0"/>
              <a:t>Frank V. Bergman Elementary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6900038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“Why would a school need a new curriculum?”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Curriculum is not meeting the needs of students. </a:t>
            </a:r>
          </a:p>
          <a:p>
            <a:r>
              <a:rPr lang="en-US" dirty="0" smtClean="0"/>
              <a:t>USD #383 Manhattan-Ogden felt it’s current elementary mathematics curriculum, </a:t>
            </a:r>
            <a:r>
              <a:rPr lang="en-US" i="1" dirty="0" smtClean="0"/>
              <a:t>Investigations Math, </a:t>
            </a:r>
            <a:r>
              <a:rPr lang="en-US" dirty="0" smtClean="0"/>
              <a:t>was not challenging enough for students.</a:t>
            </a:r>
          </a:p>
          <a:p>
            <a:r>
              <a:rPr lang="en-US" dirty="0" smtClean="0"/>
              <a:t>Student math scores were decreasing year after year on standardized tests</a:t>
            </a:r>
          </a:p>
          <a:p>
            <a:pPr lvl="1"/>
            <a:r>
              <a:rPr lang="en-US" dirty="0" smtClean="0"/>
              <a:t>The final year of </a:t>
            </a:r>
            <a:r>
              <a:rPr lang="en-US" i="1" dirty="0" smtClean="0"/>
              <a:t>Investigations, </a:t>
            </a:r>
            <a:r>
              <a:rPr lang="en-US" dirty="0" smtClean="0"/>
              <a:t>a couple of the schools did not make AYP in Math. </a:t>
            </a:r>
          </a:p>
          <a:p>
            <a:pPr lvl="1"/>
            <a:r>
              <a:rPr lang="en-US" dirty="0" smtClean="0"/>
              <a:t>It was time for a change.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77239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To find out how a district curriculum committee selected a new mathematics curriculum for its elementary schools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Interviewee: 2</a:t>
            </a:r>
            <a:r>
              <a:rPr lang="en-US" baseline="30000" dirty="0" smtClean="0"/>
              <a:t>nd</a:t>
            </a:r>
            <a:r>
              <a:rPr lang="en-US" dirty="0" smtClean="0"/>
              <a:t> grade teacher Mrs. Christi Packard*</a:t>
            </a:r>
          </a:p>
          <a:p>
            <a:pPr lvl="1"/>
            <a:r>
              <a:rPr lang="en-US" dirty="0" smtClean="0"/>
              <a:t>She has taught for 26 years and currently is the Math Lead Teacher for her building. </a:t>
            </a:r>
          </a:p>
          <a:p>
            <a:pPr lvl="6"/>
            <a:r>
              <a:rPr lang="en-US" dirty="0" smtClean="0"/>
              <a:t>*Name has been 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718965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27619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Curriculum Selection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1828782"/>
            <a:ext cx="6869233" cy="436201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Curriculum Committee was made up of: </a:t>
            </a:r>
          </a:p>
          <a:p>
            <a:pPr marL="68580" indent="0">
              <a:buNone/>
            </a:pPr>
            <a:r>
              <a:rPr lang="en-US" dirty="0" smtClean="0"/>
              <a:t>All Math </a:t>
            </a:r>
            <a:r>
              <a:rPr lang="en-US" dirty="0"/>
              <a:t>Lead teachers in </a:t>
            </a:r>
            <a:r>
              <a:rPr lang="en-US" dirty="0" smtClean="0"/>
              <a:t>the district, </a:t>
            </a:r>
            <a:br>
              <a:rPr lang="en-US" dirty="0" smtClean="0"/>
            </a:br>
            <a:r>
              <a:rPr lang="en-US" dirty="0" smtClean="0"/>
              <a:t>other teachers</a:t>
            </a:r>
            <a:r>
              <a:rPr lang="en-US" dirty="0"/>
              <a:t>, parents</a:t>
            </a:r>
            <a:r>
              <a:rPr lang="en-US" dirty="0" smtClean="0"/>
              <a:t>, administrators</a:t>
            </a:r>
            <a:r>
              <a:rPr lang="en-US" dirty="0"/>
              <a:t>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KSU </a:t>
            </a:r>
            <a:r>
              <a:rPr lang="en-US" dirty="0"/>
              <a:t>professionals, and a board member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First</a:t>
            </a:r>
            <a:r>
              <a:rPr lang="en-US" dirty="0" smtClean="0"/>
              <a:t>, they looked at many different math series and narrowed it down to four.</a:t>
            </a:r>
          </a:p>
          <a:p>
            <a:r>
              <a:rPr lang="en-US" b="1" dirty="0" smtClean="0"/>
              <a:t>Next</a:t>
            </a:r>
            <a:r>
              <a:rPr lang="en-US" dirty="0" smtClean="0"/>
              <a:t>, those companies came to Manhattan and gave presentations on their programs. Committee members also observed the programs being used in different schools. A few went to the NCTM Math Conference in Nashville, TN, to learn even more about each of the programs.</a:t>
            </a:r>
          </a:p>
          <a:p>
            <a:r>
              <a:rPr lang="en-US" b="1" dirty="0" smtClean="0"/>
              <a:t>Finally,</a:t>
            </a:r>
            <a:r>
              <a:rPr lang="en-US" dirty="0" smtClean="0"/>
              <a:t> they narrowed it down to the top two and voted on their final selection, majority ruled.</a:t>
            </a:r>
          </a:p>
          <a:p>
            <a:r>
              <a:rPr lang="en-US" b="1" dirty="0" smtClean="0"/>
              <a:t>Total Time: </a:t>
            </a:r>
            <a:r>
              <a:rPr lang="en-US" dirty="0" smtClean="0"/>
              <a:t>7 months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71798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536" y="307248"/>
            <a:ext cx="7024744" cy="1143000"/>
          </a:xfrm>
        </p:spPr>
        <p:txBody>
          <a:bodyPr/>
          <a:lstStyle/>
          <a:p>
            <a:r>
              <a:rPr lang="en-US" dirty="0" smtClean="0"/>
              <a:t>And the winner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089" y="1502046"/>
            <a:ext cx="7648979" cy="47662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Math in Focus: The Singapore Approach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Follows the Singapore </a:t>
            </a:r>
            <a:r>
              <a:rPr lang="en-US" dirty="0"/>
              <a:t>math </a:t>
            </a:r>
            <a:r>
              <a:rPr lang="en-US" dirty="0" smtClean="0"/>
              <a:t>pedagogy:</a:t>
            </a:r>
          </a:p>
          <a:p>
            <a:pPr marL="68580" indent="0">
              <a:buNone/>
            </a:pPr>
            <a:r>
              <a:rPr lang="en-US" b="1" dirty="0" smtClean="0"/>
              <a:t>“fewer </a:t>
            </a:r>
            <a:r>
              <a:rPr lang="en-US" b="1" dirty="0"/>
              <a:t>topics taught in greater depth at each </a:t>
            </a:r>
            <a:r>
              <a:rPr lang="en-US" b="1" dirty="0" smtClean="0"/>
              <a:t>          grade level”</a:t>
            </a:r>
            <a:endParaRPr lang="en-US" b="1" dirty="0"/>
          </a:p>
          <a:p>
            <a:pPr marL="68580" indent="0">
              <a:buNone/>
            </a:pPr>
            <a:r>
              <a:rPr lang="en-US" b="1" dirty="0" smtClean="0">
                <a:hlinkClick r:id="rId3"/>
              </a:rPr>
              <a:t>http</a:t>
            </a:r>
            <a:r>
              <a:rPr lang="en-US" b="1" dirty="0">
                <a:hlinkClick r:id="rId3"/>
              </a:rPr>
              <a:t>://youtu.be/</a:t>
            </a:r>
            <a:r>
              <a:rPr lang="en-US" b="1" dirty="0" smtClean="0">
                <a:hlinkClick r:id="rId3"/>
              </a:rPr>
              <a:t>32fFQ_mu_BY</a:t>
            </a:r>
            <a:r>
              <a:rPr lang="en-US" b="1" dirty="0" smtClean="0"/>
              <a:t> </a:t>
            </a:r>
          </a:p>
        </p:txBody>
      </p:sp>
      <p:pic>
        <p:nvPicPr>
          <p:cNvPr id="4" name="Picture 3" descr="MIF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940" y="2057364"/>
            <a:ext cx="55245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805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  <p:sndAc>
          <p:stSnd>
            <p:snd r:embed="rId2" name="Applause"/>
          </p:stSnd>
        </p:sndAc>
      </p:transition>
    </mc:Choice>
    <mc:Fallback>
      <p:transition xmlns:p14="http://schemas.microsoft.com/office/powerpoint/2010/main" spd="slow">
        <p:randomBar dir="vert"/>
        <p:sndAc>
          <p:stSnd>
            <p:snd r:embed="rId2" name="Applause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2" y="1852957"/>
            <a:ext cx="7550012" cy="4255837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“It is </a:t>
            </a:r>
            <a:r>
              <a:rPr lang="en-US" dirty="0"/>
              <a:t>focused on subject matter </a:t>
            </a:r>
            <a:r>
              <a:rPr lang="en-US" dirty="0" smtClean="0"/>
              <a:t>and mastery learning that </a:t>
            </a:r>
            <a:r>
              <a:rPr lang="en-US" dirty="0"/>
              <a:t>meets the needs of the classroom.</a:t>
            </a:r>
            <a:r>
              <a:rPr lang="en-US" dirty="0" smtClean="0"/>
              <a:t>”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sz="1600" dirty="0" smtClean="0"/>
              <a:t>- Christi Packard</a:t>
            </a:r>
            <a:endParaRPr lang="en-US" sz="1600" dirty="0"/>
          </a:p>
          <a:p>
            <a:pPr marL="68580" indent="0">
              <a:buNone/>
            </a:pPr>
            <a:r>
              <a:rPr lang="en-US" dirty="0" smtClean="0"/>
              <a:t>-District wanted a </a:t>
            </a:r>
            <a:r>
              <a:rPr lang="en-US" dirty="0"/>
              <a:t>curriculum that was going to improve students’ mathematical scores on the high-stakes standardized tests. 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“</a:t>
            </a:r>
            <a:r>
              <a:rPr lang="en-US" b="1" dirty="0" smtClean="0"/>
              <a:t>Who’s approach do you think</a:t>
            </a:r>
          </a:p>
          <a:p>
            <a:pPr marL="68580" indent="0">
              <a:buNone/>
            </a:pPr>
            <a:r>
              <a:rPr lang="en-US" b="1" dirty="0" smtClean="0"/>
              <a:t>Math in Focus follows?”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0102" y="676966"/>
            <a:ext cx="7024744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does this selection imply about the district’s curriculum?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0506" y="3828420"/>
            <a:ext cx="2759608" cy="253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395084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730330"/>
            <a:ext cx="7024742" cy="1593322"/>
          </a:xfrm>
        </p:spPr>
        <p:txBody>
          <a:bodyPr>
            <a:normAutofit fontScale="90000"/>
          </a:bodyPr>
          <a:lstStyle/>
          <a:p>
            <a:r>
              <a:rPr lang="en-US" dirty="0"/>
              <a:t>Tyler’s (1949</a:t>
            </a:r>
            <a:r>
              <a:rPr lang="en-US" dirty="0" smtClean="0"/>
              <a:t>) rational</a:t>
            </a:r>
            <a:r>
              <a:rPr lang="en-US" dirty="0"/>
              <a:t>-linear approach</a:t>
            </a:r>
            <a:r>
              <a:rPr lang="en-US" dirty="0"/>
              <a:t> </a:t>
            </a:r>
            <a:r>
              <a:rPr lang="en-US" dirty="0" smtClean="0"/>
              <a:t>vs. Math in Focus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1" y="2321440"/>
            <a:ext cx="7731449" cy="397762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Characteristics of Tyler’s approach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tated </a:t>
            </a:r>
            <a:r>
              <a:rPr lang="en-US" dirty="0"/>
              <a:t>explicit objectives, experiences needed to achieve these objectives, teacher-directed delivery methods along with concept development, vertical and horizontal development and finally objective-based tests along with informal </a:t>
            </a:r>
            <a:r>
              <a:rPr lang="en-US" dirty="0" smtClean="0"/>
              <a:t>evaluations.</a:t>
            </a:r>
          </a:p>
          <a:p>
            <a:pPr marL="365760" lvl="1" indent="0">
              <a:buNone/>
            </a:pPr>
            <a:r>
              <a:rPr lang="en-US" sz="2400" b="1" dirty="0" smtClean="0"/>
              <a:t>Math in Focus approach: </a:t>
            </a:r>
          </a:p>
          <a:p>
            <a:pPr lvl="1"/>
            <a:r>
              <a:rPr lang="en-US" dirty="0" smtClean="0"/>
              <a:t>clear </a:t>
            </a:r>
            <a:r>
              <a:rPr lang="en-US" dirty="0"/>
              <a:t>objectives stated for every lesson and </a:t>
            </a:r>
            <a:r>
              <a:rPr lang="en-US" dirty="0" smtClean="0"/>
              <a:t>unit </a:t>
            </a:r>
          </a:p>
          <a:p>
            <a:pPr lvl="1"/>
            <a:r>
              <a:rPr lang="en-US" dirty="0" smtClean="0"/>
              <a:t>direct </a:t>
            </a:r>
            <a:r>
              <a:rPr lang="en-US" dirty="0"/>
              <a:t>instruction and modeling by the </a:t>
            </a:r>
            <a:r>
              <a:rPr lang="en-US" dirty="0" smtClean="0"/>
              <a:t>teacher </a:t>
            </a:r>
          </a:p>
          <a:p>
            <a:pPr lvl="1"/>
            <a:r>
              <a:rPr lang="en-US" dirty="0" smtClean="0"/>
              <a:t>guided practice with </a:t>
            </a:r>
            <a:r>
              <a:rPr lang="en-US" dirty="0"/>
              <a:t>exploration </a:t>
            </a:r>
            <a:r>
              <a:rPr lang="en-US" dirty="0" smtClean="0"/>
              <a:t>of materials</a:t>
            </a:r>
          </a:p>
          <a:p>
            <a:pPr lvl="1"/>
            <a:r>
              <a:rPr lang="en-US" dirty="0" smtClean="0"/>
              <a:t> teacher </a:t>
            </a:r>
            <a:r>
              <a:rPr lang="en-US" dirty="0"/>
              <a:t>informally observes students to judge whether they are ready for independent </a:t>
            </a:r>
            <a:r>
              <a:rPr lang="en-US" dirty="0" smtClean="0"/>
              <a:t>practice</a:t>
            </a:r>
          </a:p>
          <a:p>
            <a:pPr lvl="1"/>
            <a:r>
              <a:rPr lang="en-US" dirty="0" smtClean="0"/>
              <a:t>knowledge is </a:t>
            </a:r>
            <a:r>
              <a:rPr lang="en-US" dirty="0"/>
              <a:t>tested with objective based tests at the end of every </a:t>
            </a:r>
            <a:r>
              <a:rPr lang="en-US" dirty="0" smtClean="0"/>
              <a:t>chapter</a:t>
            </a:r>
          </a:p>
        </p:txBody>
      </p:sp>
    </p:spTree>
    <p:extLst>
      <p:ext uri="{BB962C8B-B14F-4D97-AF65-F5344CB8AC3E}">
        <p14:creationId xmlns:p14="http://schemas.microsoft.com/office/powerpoint/2010/main" val="390568374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1746309"/>
            <a:ext cx="6777317" cy="35089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are still responding to the NCEE report: </a:t>
            </a:r>
            <a:r>
              <a:rPr lang="en-US" i="1" dirty="0" smtClean="0"/>
              <a:t>A Nation at Risk </a:t>
            </a:r>
            <a:r>
              <a:rPr lang="en-US" dirty="0" smtClean="0"/>
              <a:t>(1983)</a:t>
            </a:r>
          </a:p>
          <a:p>
            <a:pPr lvl="1"/>
            <a:r>
              <a:rPr lang="en-US" dirty="0"/>
              <a:t>Schools </a:t>
            </a:r>
            <a:r>
              <a:rPr lang="en-US" dirty="0" smtClean="0"/>
              <a:t>teach </a:t>
            </a:r>
            <a:r>
              <a:rPr lang="en-US" dirty="0"/>
              <a:t>a few basic academic subjects, </a:t>
            </a:r>
            <a:r>
              <a:rPr lang="en-US" dirty="0" smtClean="0"/>
              <a:t>spends </a:t>
            </a:r>
            <a:r>
              <a:rPr lang="en-US" dirty="0"/>
              <a:t>more time these subjects, test students more, and </a:t>
            </a:r>
            <a:r>
              <a:rPr lang="en-US" dirty="0" smtClean="0"/>
              <a:t>measures </a:t>
            </a:r>
            <a:r>
              <a:rPr lang="en-US" dirty="0"/>
              <a:t>the results more </a:t>
            </a:r>
            <a:r>
              <a:rPr lang="en-US" dirty="0" smtClean="0"/>
              <a:t>frequently.</a:t>
            </a:r>
          </a:p>
          <a:p>
            <a:pPr lvl="1"/>
            <a:r>
              <a:rPr lang="en-US" b="1" dirty="0" smtClean="0"/>
              <a:t>Is it what's best for our students? </a:t>
            </a:r>
            <a:r>
              <a:rPr lang="en-US" dirty="0" smtClean="0"/>
              <a:t>Yes, as long as we feel what’s best for our students is a curriculum that will raise their test scores. </a:t>
            </a:r>
          </a:p>
          <a:p>
            <a:pPr lvl="1"/>
            <a:r>
              <a:rPr lang="en-US" dirty="0" smtClean="0"/>
              <a:t>Questions? Comments?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96469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129</TotalTime>
  <Words>408</Words>
  <Application>Microsoft Macintosh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An Inside Look at Curriculum Development</vt:lpstr>
      <vt:lpstr>“Why would a school need a new curriculum?”</vt:lpstr>
      <vt:lpstr>The Interview </vt:lpstr>
      <vt:lpstr>Curriculum Selection Process</vt:lpstr>
      <vt:lpstr>And the winner is…</vt:lpstr>
      <vt:lpstr>What does this selection imply about the district’s curriculum?</vt:lpstr>
      <vt:lpstr>Tyler’s (1949) rational-linear approach vs. Math in Focus approach</vt:lpstr>
      <vt:lpstr>Conclusion</vt:lpstr>
    </vt:vector>
  </TitlesOfParts>
  <Company>Frank V. Bergman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Inside Look at Curriculum Development</dc:title>
  <dc:creator>Jill Jezek</dc:creator>
  <cp:lastModifiedBy>Jill Jezek</cp:lastModifiedBy>
  <cp:revision>14</cp:revision>
  <dcterms:created xsi:type="dcterms:W3CDTF">2011-07-07T15:02:51Z</dcterms:created>
  <dcterms:modified xsi:type="dcterms:W3CDTF">2011-07-07T17:12:22Z</dcterms:modified>
</cp:coreProperties>
</file>